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7" r:id="rId4"/>
    <p:sldId id="266" r:id="rId5"/>
    <p:sldId id="265" r:id="rId6"/>
    <p:sldId id="268" r:id="rId7"/>
    <p:sldId id="269" r:id="rId8"/>
    <p:sldId id="267" r:id="rId9"/>
    <p:sldId id="263" r:id="rId10"/>
    <p:sldId id="264" r:id="rId11"/>
  </p:sldIdLst>
  <p:sldSz cx="14630400" cy="8229600"/>
  <p:notesSz cx="8229600" cy="14630400"/>
  <p:embeddedFontLst>
    <p:embeddedFont>
      <p:font typeface="Instrument Sans Medium" panose="020B0604020202020204" charset="0"/>
      <p:regular r:id="rId13"/>
    </p:embeddedFont>
    <p:embeddedFont>
      <p:font typeface="Tahoma" panose="020B0604030504040204" pitchFamily="34" charset="0"/>
      <p:regular r:id="rId14"/>
      <p:bold r:id="rId15"/>
    </p:embeddedFont>
    <p:embeddedFont>
      <p:font typeface="Verdana" panose="020B060403050404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B6D6F"/>
    <a:srgbClr val="B6B6B6"/>
    <a:srgbClr val="2A2A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0" d="100"/>
          <a:sy n="70" d="100"/>
        </p:scale>
        <p:origin x="6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39620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BDCE36-7C18-472B-4C16-C3556AFCB3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2445149-F4C0-0D33-CE55-4AE37A2496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EB8671-5216-2F98-4F22-C48BBA522C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6AC5E1-3CC5-F26D-DBDC-83ED118D13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1199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062F8B-E5B6-9620-D41C-C864517D66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C6E7083-E49E-E793-7592-B377265AF8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E94C765-FD04-C100-BC7D-D606326212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35355-EB96-795D-8E9A-B3A7BD271E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7484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FFA43F-9914-43BE-4E56-03D701E367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E16BB6A-B1BF-882A-6A33-E0E487AB51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CFBB826-7BBB-3A84-0DEE-8B5B69835B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6284E3-E391-9F7E-C1D1-8F1D4ACD5E4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826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680694-9720-F60C-459F-BB739757B2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AE5C34-72AC-D0D7-4102-81B59F3D96D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2AE8EC-7CA2-19DC-353A-AACA18797F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EA3BF9-4C5A-EC7B-7AED-C0F79DF6B00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468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0A34A4-2121-82D5-A9EA-C05258FBEE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3A2975C-682E-DCB5-1153-338235B743C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48F3632-0EDC-699E-3F6F-C3ADFAC9CF4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8FE33-AB91-966E-E9ED-CA294F8914A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838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74C00-B96A-C677-68AA-CA7827F196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C3EA9EA-3EC8-5CA6-D58C-4C982575BFC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EF2683-86EF-7B18-47D0-BB35A6387B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E24CFC-C161-27DC-D024-62A8CB3992E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5295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36553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00" b="1" dirty="0">
                <a:solidFill>
                  <a:srgbClr val="B6B6B6"/>
                </a:solidFill>
                <a:latin typeface="Verdana" panose="020B0604030504040204" pitchFamily="34" charset="0"/>
                <a:ea typeface="Verdana" panose="020B0604030504040204" pitchFamily="34" charset="0"/>
                <a:cs typeface="Instrument Sans Semi Bold" pitchFamily="34" charset="-120"/>
              </a:rPr>
              <a:t>Shield Insurance: Protecting India, One Policy at a Time</a:t>
            </a:r>
            <a:endParaRPr lang="en-US" sz="3500" b="1" dirty="0">
              <a:solidFill>
                <a:srgbClr val="B6B6B6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793790" y="412325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Shield Insurance is a leading provider in India. We focus on tailored solutions and prioritize customer needs. Our commitment is to provide security and peace of mind to our customers.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7" name="Text 4"/>
          <p:cNvSpPr/>
          <p:nvPr/>
        </p:nvSpPr>
        <p:spPr>
          <a:xfrm>
            <a:off x="1270040" y="5467112"/>
            <a:ext cx="214145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D0D8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By Monis</a:t>
            </a:r>
            <a:endParaRPr lang="en-US" sz="2200" dirty="0"/>
          </a:p>
        </p:txBody>
      </p:sp>
      <p:pic>
        <p:nvPicPr>
          <p:cNvPr id="9" name="Picture 8" descr="A person in a suit&#10;&#10;AI-generated content may be incorrect.">
            <a:extLst>
              <a:ext uri="{FF2B5EF4-FFF2-40B4-BE49-F238E27FC236}">
                <a16:creationId xmlns:a16="http://schemas.microsoft.com/office/drawing/2014/main" id="{B9881024-4A89-C4C6-9203-ED28475A065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48" t="17862" r="16178" b="15515"/>
          <a:stretch/>
        </p:blipFill>
        <p:spPr>
          <a:xfrm>
            <a:off x="683206" y="5419631"/>
            <a:ext cx="510634" cy="491796"/>
          </a:xfrm>
          <a:prstGeom prst="ellipse">
            <a:avLst/>
          </a:prstGeom>
        </p:spPr>
      </p:pic>
      <p:pic>
        <p:nvPicPr>
          <p:cNvPr id="6" name="Picture 5" descr="A blue shield with white text">
            <a:extLst>
              <a:ext uri="{FF2B5EF4-FFF2-40B4-BE49-F238E27FC236}">
                <a16:creationId xmlns:a16="http://schemas.microsoft.com/office/drawing/2014/main" id="{48D05316-3688-5239-2145-76877F4EBD9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8580" b="11929"/>
          <a:stretch/>
        </p:blipFill>
        <p:spPr>
          <a:xfrm>
            <a:off x="8350211" y="-1"/>
            <a:ext cx="6280189" cy="822960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83E3BB-43EC-8369-08DD-4DC597F23D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9C8CA209-A593-918D-0D9D-F7F1A9977532}"/>
              </a:ext>
            </a:extLst>
          </p:cNvPr>
          <p:cNvSpPr/>
          <p:nvPr/>
        </p:nvSpPr>
        <p:spPr>
          <a:xfrm>
            <a:off x="3536990" y="3406021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00" b="1" dirty="0">
                <a:solidFill>
                  <a:srgbClr val="B6B6B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Thank You!</a:t>
            </a: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B11E0B1C-3C47-946E-EB6A-A590C4D59712}"/>
              </a:ext>
            </a:extLst>
          </p:cNvPr>
          <p:cNvSpPr/>
          <p:nvPr/>
        </p:nvSpPr>
        <p:spPr>
          <a:xfrm>
            <a:off x="3536990" y="4114800"/>
            <a:ext cx="7556421" cy="54435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Instrument Sans Medium" pitchFamily="34" charset="0"/>
              </a:rPr>
              <a:t>We Appreciate Your Time and Consideration</a:t>
            </a:r>
            <a:r>
              <a:rPr lang="en-US" sz="1600" dirty="0">
                <a:solidFill>
                  <a:schemeClr val="bg1"/>
                </a:solidFill>
                <a:latin typeface="Instrument Sans Medium" pitchFamily="34" charset="0"/>
              </a:rPr>
              <a:t>.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F29C1F2-B7BE-C650-537C-DB4963714CB2}"/>
              </a:ext>
            </a:extLst>
          </p:cNvPr>
          <p:cNvSpPr/>
          <p:nvPr/>
        </p:nvSpPr>
        <p:spPr>
          <a:xfrm>
            <a:off x="12812487" y="7728857"/>
            <a:ext cx="1817914" cy="500743"/>
          </a:xfrm>
          <a:prstGeom prst="rect">
            <a:avLst/>
          </a:prstGeom>
          <a:solidFill>
            <a:srgbClr val="2A2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4215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0799" y="534948"/>
            <a:ext cx="7782401" cy="12158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500" b="1" dirty="0">
                <a:solidFill>
                  <a:srgbClr val="B6B6B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Table of Contents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56C9F73-29DF-2BD2-D368-218437F74A50}"/>
              </a:ext>
            </a:extLst>
          </p:cNvPr>
          <p:cNvGrpSpPr/>
          <p:nvPr/>
        </p:nvGrpSpPr>
        <p:grpSpPr>
          <a:xfrm>
            <a:off x="680799" y="1610679"/>
            <a:ext cx="13066753" cy="1135856"/>
            <a:chOff x="680799" y="2042517"/>
            <a:chExt cx="13066753" cy="1135856"/>
          </a:xfrm>
        </p:grpSpPr>
        <p:sp>
          <p:nvSpPr>
            <p:cNvPr id="4" name="Shape 1"/>
            <p:cNvSpPr/>
            <p:nvPr/>
          </p:nvSpPr>
          <p:spPr>
            <a:xfrm>
              <a:off x="680799" y="2042517"/>
              <a:ext cx="13066753" cy="1135856"/>
            </a:xfrm>
            <a:prstGeom prst="roundRect">
              <a:avLst>
                <a:gd name="adj" fmla="val 7193"/>
              </a:avLst>
            </a:prstGeom>
            <a:solidFill>
              <a:srgbClr val="3D3D42"/>
            </a:solidFill>
            <a:ln w="7620">
              <a:solidFill>
                <a:srgbClr val="56565B"/>
              </a:solidFill>
              <a:prstDash val="solid"/>
            </a:ln>
          </p:spPr>
        </p:sp>
        <p:sp>
          <p:nvSpPr>
            <p:cNvPr id="5" name="Text 2"/>
            <p:cNvSpPr/>
            <p:nvPr/>
          </p:nvSpPr>
          <p:spPr>
            <a:xfrm>
              <a:off x="882848" y="2244566"/>
              <a:ext cx="2431613" cy="30384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About Company</a:t>
              </a:r>
            </a:p>
          </p:txBody>
        </p:sp>
        <p:sp>
          <p:nvSpPr>
            <p:cNvPr id="6" name="Text 3"/>
            <p:cNvSpPr/>
            <p:nvPr/>
          </p:nvSpPr>
          <p:spPr>
            <a:xfrm>
              <a:off x="882848" y="2665095"/>
              <a:ext cx="7378303" cy="31122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450"/>
                </a:lnSpc>
              </a:pPr>
              <a:r>
                <a:rPr lang="en-US" sz="1500" dirty="0">
                  <a:solidFill>
                    <a:schemeClr val="bg1"/>
                  </a:solidFill>
                  <a:latin typeface="Instrument Sans Medium" pitchFamily="34" charset="0"/>
                </a:rPr>
                <a:t>Shield Insurance.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B0D47347-AF67-509D-311F-FDA1EBD8F279}"/>
              </a:ext>
            </a:extLst>
          </p:cNvPr>
          <p:cNvGrpSpPr/>
          <p:nvPr/>
        </p:nvGrpSpPr>
        <p:grpSpPr>
          <a:xfrm>
            <a:off x="680799" y="3084910"/>
            <a:ext cx="13066753" cy="1135856"/>
            <a:chOff x="680799" y="3372803"/>
            <a:chExt cx="13066753" cy="1135856"/>
          </a:xfrm>
        </p:grpSpPr>
        <p:sp>
          <p:nvSpPr>
            <p:cNvPr id="7" name="Shape 4"/>
            <p:cNvSpPr/>
            <p:nvPr/>
          </p:nvSpPr>
          <p:spPr>
            <a:xfrm>
              <a:off x="680799" y="3372803"/>
              <a:ext cx="13066753" cy="1135856"/>
            </a:xfrm>
            <a:prstGeom prst="roundRect">
              <a:avLst>
                <a:gd name="adj" fmla="val 7193"/>
              </a:avLst>
            </a:prstGeom>
            <a:solidFill>
              <a:srgbClr val="3D3D42"/>
            </a:solidFill>
            <a:ln w="7620">
              <a:solidFill>
                <a:srgbClr val="56565B"/>
              </a:solidFill>
              <a:prstDash val="solid"/>
            </a:ln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8" name="Text 5"/>
            <p:cNvSpPr/>
            <p:nvPr/>
          </p:nvSpPr>
          <p:spPr>
            <a:xfrm>
              <a:off x="882848" y="3574852"/>
              <a:ext cx="2431613" cy="30384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Shield Insurance Dashboard</a:t>
              </a:r>
            </a:p>
          </p:txBody>
        </p:sp>
        <p:sp>
          <p:nvSpPr>
            <p:cNvPr id="9" name="Text 6"/>
            <p:cNvSpPr/>
            <p:nvPr/>
          </p:nvSpPr>
          <p:spPr>
            <a:xfrm>
              <a:off x="882848" y="3995380"/>
              <a:ext cx="7378303" cy="31122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500" dirty="0">
                  <a:solidFill>
                    <a:schemeClr val="bg1"/>
                  </a:solidFill>
                  <a:latin typeface="Instrument Sans Medium" pitchFamily="34" charset="0"/>
                </a:rPr>
                <a:t>Comprehensive Insights for Risk Management and Policy Optimization</a:t>
              </a:r>
              <a:r>
                <a:rPr lang="en-US" sz="1500" dirty="0">
                  <a:solidFill>
                    <a:srgbClr val="CFD0D8"/>
                  </a:solidFill>
                  <a:latin typeface="Instrument Sans Medium" pitchFamily="34" charset="0"/>
                </a:rPr>
                <a:t>.</a:t>
              </a:r>
              <a:endParaRPr lang="en-US" sz="1500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E6F34D8-D79E-A147-562F-CDC66375134F}"/>
              </a:ext>
            </a:extLst>
          </p:cNvPr>
          <p:cNvGrpSpPr/>
          <p:nvPr/>
        </p:nvGrpSpPr>
        <p:grpSpPr>
          <a:xfrm>
            <a:off x="680799" y="4559141"/>
            <a:ext cx="13066753" cy="1135856"/>
            <a:chOff x="680799" y="4703088"/>
            <a:chExt cx="13066753" cy="1135856"/>
          </a:xfrm>
        </p:grpSpPr>
        <p:sp>
          <p:nvSpPr>
            <p:cNvPr id="10" name="Shape 7"/>
            <p:cNvSpPr/>
            <p:nvPr/>
          </p:nvSpPr>
          <p:spPr>
            <a:xfrm>
              <a:off x="680799" y="4703088"/>
              <a:ext cx="13066753" cy="1135856"/>
            </a:xfrm>
            <a:prstGeom prst="roundRect">
              <a:avLst>
                <a:gd name="adj" fmla="val 7193"/>
              </a:avLst>
            </a:prstGeom>
            <a:solidFill>
              <a:srgbClr val="3D3D42"/>
            </a:solidFill>
            <a:ln w="7620">
              <a:solidFill>
                <a:srgbClr val="56565B"/>
              </a:solidFill>
              <a:prstDash val="solid"/>
            </a:ln>
          </p:spPr>
        </p:sp>
        <p:sp>
          <p:nvSpPr>
            <p:cNvPr id="11" name="Text 8"/>
            <p:cNvSpPr/>
            <p:nvPr/>
          </p:nvSpPr>
          <p:spPr>
            <a:xfrm>
              <a:off x="882848" y="4905137"/>
              <a:ext cx="2431613" cy="30384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Key Insights</a:t>
              </a:r>
            </a:p>
          </p:txBody>
        </p:sp>
        <p:sp>
          <p:nvSpPr>
            <p:cNvPr id="12" name="Text 9"/>
            <p:cNvSpPr/>
            <p:nvPr/>
          </p:nvSpPr>
          <p:spPr>
            <a:xfrm>
              <a:off x="882848" y="5325666"/>
              <a:ext cx="7378303" cy="31122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500" dirty="0">
                  <a:solidFill>
                    <a:schemeClr val="bg1"/>
                  </a:solidFill>
                  <a:latin typeface="Instrument Sans Medium" pitchFamily="34" charset="0"/>
                </a:rPr>
                <a:t>Understand Trends to Improve Policies and Customer Experience.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9AB9CFD9-A6D3-E1E1-5BFD-D129A25BE46A}"/>
              </a:ext>
            </a:extLst>
          </p:cNvPr>
          <p:cNvGrpSpPr/>
          <p:nvPr/>
        </p:nvGrpSpPr>
        <p:grpSpPr>
          <a:xfrm>
            <a:off x="680799" y="6033373"/>
            <a:ext cx="13066753" cy="1135856"/>
            <a:chOff x="680799" y="6033373"/>
            <a:chExt cx="13066753" cy="1135856"/>
          </a:xfrm>
        </p:grpSpPr>
        <p:sp>
          <p:nvSpPr>
            <p:cNvPr id="13" name="Shape 10"/>
            <p:cNvSpPr/>
            <p:nvPr/>
          </p:nvSpPr>
          <p:spPr>
            <a:xfrm>
              <a:off x="680799" y="6033373"/>
              <a:ext cx="13066753" cy="1135856"/>
            </a:xfrm>
            <a:prstGeom prst="roundRect">
              <a:avLst>
                <a:gd name="adj" fmla="val 7193"/>
              </a:avLst>
            </a:prstGeom>
            <a:solidFill>
              <a:srgbClr val="3D3D42"/>
            </a:solidFill>
            <a:ln w="7620">
              <a:solidFill>
                <a:srgbClr val="56565B"/>
              </a:solidFill>
              <a:prstDash val="solid"/>
            </a:ln>
          </p:spPr>
        </p:sp>
        <p:sp>
          <p:nvSpPr>
            <p:cNvPr id="14" name="Text 11"/>
            <p:cNvSpPr/>
            <p:nvPr/>
          </p:nvSpPr>
          <p:spPr>
            <a:xfrm>
              <a:off x="882848" y="6235422"/>
              <a:ext cx="2431613" cy="30384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Our Recommendations</a:t>
              </a:r>
            </a:p>
          </p:txBody>
        </p:sp>
        <p:sp>
          <p:nvSpPr>
            <p:cNvPr id="15" name="Text 12"/>
            <p:cNvSpPr/>
            <p:nvPr/>
          </p:nvSpPr>
          <p:spPr>
            <a:xfrm>
              <a:off x="882848" y="6655951"/>
              <a:ext cx="7378303" cy="31122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450"/>
                </a:lnSpc>
                <a:buNone/>
              </a:pPr>
              <a:r>
                <a:rPr lang="en-US" sz="1500" dirty="0">
                  <a:solidFill>
                    <a:schemeClr val="bg1"/>
                  </a:solidFill>
                  <a:latin typeface="Instrument Sans Medium" pitchFamily="34" charset="0"/>
                </a:rPr>
                <a:t>Simple Steps to Improve Coverage and Satisfaction</a:t>
              </a:r>
              <a:r>
                <a:rPr lang="en-US" sz="1600" dirty="0">
                  <a:solidFill>
                    <a:srgbClr val="CFD0D8"/>
                  </a:solidFill>
                  <a:latin typeface="Instrument Sans Medium" pitchFamily="34" charset="0"/>
                </a:rPr>
                <a:t>.</a:t>
              </a:r>
              <a:endParaRPr lang="en-US" sz="1500" dirty="0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AA8B3D7B-5935-7258-A89F-0F801D023BBE}"/>
              </a:ext>
            </a:extLst>
          </p:cNvPr>
          <p:cNvSpPr/>
          <p:nvPr/>
        </p:nvSpPr>
        <p:spPr>
          <a:xfrm>
            <a:off x="12812487" y="7728857"/>
            <a:ext cx="1817914" cy="500743"/>
          </a:xfrm>
          <a:prstGeom prst="rect">
            <a:avLst/>
          </a:prstGeom>
          <a:solidFill>
            <a:srgbClr val="2A2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23053"/>
            <a:ext cx="98904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00" b="1" dirty="0">
                <a:solidFill>
                  <a:srgbClr val="CBCCCE"/>
                </a:solidFill>
                <a:latin typeface="Verdana" panose="020B0604030504040204" pitchFamily="34" charset="0"/>
                <a:ea typeface="Verdana" panose="020B0604030504040204" pitchFamily="34" charset="0"/>
                <a:cs typeface="Instrument Sans Semi Bold" pitchFamily="34" charset="-120"/>
              </a:rPr>
              <a:t>Company Overview: Shield Insurance</a:t>
            </a:r>
            <a:endParaRPr lang="en-US" sz="3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About Us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43799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chemeClr val="bg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Founded in 2010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48221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chemeClr val="bg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Headquartered in Mumbai, India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526434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chemeClr val="bg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Employs over 500 insurance professionals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7599521" y="379880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Mission</a:t>
            </a:r>
            <a:endParaRPr lang="en-US" sz="22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99521" y="4379952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chemeClr val="bg1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To provide reliable and accessible insurance solutions across India.</a:t>
            </a:r>
            <a:endParaRPr lang="en-US" sz="1750" dirty="0">
              <a:solidFill>
                <a:schemeClr val="bg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075AD2C-F10D-5CF5-7486-48C3DF1264EC}"/>
              </a:ext>
            </a:extLst>
          </p:cNvPr>
          <p:cNvSpPr/>
          <p:nvPr/>
        </p:nvSpPr>
        <p:spPr>
          <a:xfrm>
            <a:off x="12812487" y="7728857"/>
            <a:ext cx="1817914" cy="500743"/>
          </a:xfrm>
          <a:prstGeom prst="rect">
            <a:avLst/>
          </a:prstGeom>
          <a:solidFill>
            <a:srgbClr val="2A2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2C5258-6D7C-F1F9-EBB0-DAB0294149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B752BD5-53DA-62D3-7CB5-E4257CFA28AA}"/>
              </a:ext>
            </a:extLst>
          </p:cNvPr>
          <p:cNvSpPr/>
          <p:nvPr/>
        </p:nvSpPr>
        <p:spPr>
          <a:xfrm>
            <a:off x="793790" y="683367"/>
            <a:ext cx="989040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500" b="1" dirty="0">
                <a:solidFill>
                  <a:srgbClr val="CBCCC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Data Model Overview</a:t>
            </a:r>
            <a:endParaRPr lang="en-US" sz="3500" b="1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3662403-BD29-DCC5-976A-C724F14F33C2}"/>
              </a:ext>
            </a:extLst>
          </p:cNvPr>
          <p:cNvGrpSpPr/>
          <p:nvPr/>
        </p:nvGrpSpPr>
        <p:grpSpPr>
          <a:xfrm>
            <a:off x="793786" y="6386510"/>
            <a:ext cx="6325471" cy="1289923"/>
            <a:chOff x="793790" y="2306377"/>
            <a:chExt cx="6244709" cy="1289923"/>
          </a:xfrm>
        </p:grpSpPr>
        <p:sp>
          <p:nvSpPr>
            <p:cNvPr id="3" name="Text 1">
              <a:extLst>
                <a:ext uri="{FF2B5EF4-FFF2-40B4-BE49-F238E27FC236}">
                  <a16:creationId xmlns:a16="http://schemas.microsoft.com/office/drawing/2014/main" id="{A92A7685-6C52-FD44-4100-45DCA167B87E}"/>
                </a:ext>
              </a:extLst>
            </p:cNvPr>
            <p:cNvSpPr/>
            <p:nvPr/>
          </p:nvSpPr>
          <p:spPr>
            <a:xfrm>
              <a:off x="793790" y="2306377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CBCCCE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Relationships</a:t>
              </a:r>
            </a:p>
          </p:txBody>
        </p:sp>
        <p:sp>
          <p:nvSpPr>
            <p:cNvPr id="4" name="Text 2">
              <a:extLst>
                <a:ext uri="{FF2B5EF4-FFF2-40B4-BE49-F238E27FC236}">
                  <a16:creationId xmlns:a16="http://schemas.microsoft.com/office/drawing/2014/main" id="{FD8D2590-0122-909B-9C23-06465A269ED4}"/>
                </a:ext>
              </a:extLst>
            </p:cNvPr>
            <p:cNvSpPr/>
            <p:nvPr/>
          </p:nvSpPr>
          <p:spPr>
            <a:xfrm>
              <a:off x="793790" y="2887521"/>
              <a:ext cx="6244709" cy="708779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Char char="•"/>
              </a:pPr>
              <a:r>
                <a:rPr lang="en-US" sz="1750" dirty="0">
                  <a:solidFill>
                    <a:schemeClr val="bg1"/>
                  </a:solidFill>
                  <a:latin typeface="Instrument Sans Medium" pitchFamily="34" charset="0"/>
                </a:rPr>
                <a:t>The </a:t>
              </a: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fact_premiums</a:t>
              </a:r>
              <a:r>
                <a:rPr lang="en-US" sz="1750" dirty="0">
                  <a:solidFill>
                    <a:schemeClr val="bg1"/>
                  </a:solidFill>
                  <a:latin typeface="Instrument Sans Medium" pitchFamily="34" charset="0"/>
                </a:rPr>
                <a:t> and </a:t>
              </a: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fact_settlements</a:t>
              </a:r>
              <a:r>
                <a:rPr lang="en-US" sz="1750" dirty="0">
                  <a:solidFill>
                    <a:schemeClr val="bg1"/>
                  </a:solidFill>
                  <a:latin typeface="Instrument Sans Medium" pitchFamily="34" charset="0"/>
                </a:rPr>
                <a:t> tables are related </a:t>
              </a:r>
            </a:p>
            <a:p>
              <a:pPr algn="l">
                <a:lnSpc>
                  <a:spcPts val="2850"/>
                </a:lnSpc>
                <a:buSzPct val="100000"/>
              </a:pPr>
              <a:r>
                <a:rPr lang="en-US" sz="1750" dirty="0">
                  <a:solidFill>
                    <a:schemeClr val="bg1"/>
                  </a:solidFill>
                  <a:latin typeface="Instrument Sans Medium" pitchFamily="34" charset="0"/>
                </a:rPr>
                <a:t>to the </a:t>
              </a: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dim_customer</a:t>
              </a:r>
              <a:r>
                <a:rPr lang="en-US" sz="1750" dirty="0">
                  <a:solidFill>
                    <a:schemeClr val="bg1"/>
                  </a:solidFill>
                  <a:latin typeface="Instrument Sans Medium" pitchFamily="34" charset="0"/>
                </a:rPr>
                <a:t>, </a:t>
              </a: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dim_policies</a:t>
              </a:r>
              <a:r>
                <a:rPr lang="en-US" sz="1750" dirty="0">
                  <a:solidFill>
                    <a:schemeClr val="bg1"/>
                  </a:solidFill>
                  <a:latin typeface="Instrument Sans Medium" pitchFamily="34" charset="0"/>
                </a:rPr>
                <a:t>, and </a:t>
              </a: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dim_date</a:t>
              </a:r>
              <a:r>
                <a:rPr lang="en-US" sz="1750" dirty="0">
                  <a:solidFill>
                    <a:schemeClr val="bg1"/>
                  </a:solidFill>
                  <a:latin typeface="Instrument Sans Medium" pitchFamily="34" charset="0"/>
                </a:rPr>
                <a:t> tables</a:t>
              </a:r>
              <a:r>
                <a:rPr lang="en-US" sz="1600" dirty="0"/>
                <a:t>.</a:t>
              </a:r>
              <a:endParaRPr lang="en-US" sz="1750" dirty="0">
                <a:solidFill>
                  <a:schemeClr val="bg1"/>
                </a:solidFill>
                <a:latin typeface="Instrument Sans Medium" pitchFamily="34" charset="0"/>
              </a:endParaRPr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C96B3578-9E5E-0D9C-B501-259E372EFB07}"/>
              </a:ext>
            </a:extLst>
          </p:cNvPr>
          <p:cNvSpPr/>
          <p:nvPr/>
        </p:nvSpPr>
        <p:spPr>
          <a:xfrm>
            <a:off x="12812487" y="7728857"/>
            <a:ext cx="1817914" cy="500743"/>
          </a:xfrm>
          <a:prstGeom prst="rect">
            <a:avLst/>
          </a:prstGeom>
          <a:solidFill>
            <a:srgbClr val="2A2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8BB2E372-1F4F-7787-A74A-99BD2E329657}"/>
              </a:ext>
            </a:extLst>
          </p:cNvPr>
          <p:cNvGrpSpPr/>
          <p:nvPr/>
        </p:nvGrpSpPr>
        <p:grpSpPr>
          <a:xfrm>
            <a:off x="793787" y="3870046"/>
            <a:ext cx="6244712" cy="1891809"/>
            <a:chOff x="793787" y="4286054"/>
            <a:chExt cx="6244712" cy="1891809"/>
          </a:xfrm>
        </p:grpSpPr>
        <p:sp>
          <p:nvSpPr>
            <p:cNvPr id="15" name="Text 1">
              <a:extLst>
                <a:ext uri="{FF2B5EF4-FFF2-40B4-BE49-F238E27FC236}">
                  <a16:creationId xmlns:a16="http://schemas.microsoft.com/office/drawing/2014/main" id="{9DC405D7-5F45-FD19-7B2C-A14409F28E8E}"/>
                </a:ext>
              </a:extLst>
            </p:cNvPr>
            <p:cNvSpPr/>
            <p:nvPr/>
          </p:nvSpPr>
          <p:spPr>
            <a:xfrm>
              <a:off x="793789" y="4286054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CBCCCE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Dimension Tables</a:t>
              </a:r>
            </a:p>
          </p:txBody>
        </p:sp>
        <p:sp>
          <p:nvSpPr>
            <p:cNvPr id="16" name="Text 2">
              <a:extLst>
                <a:ext uri="{FF2B5EF4-FFF2-40B4-BE49-F238E27FC236}">
                  <a16:creationId xmlns:a16="http://schemas.microsoft.com/office/drawing/2014/main" id="{A4122F94-CFB4-02F5-99B2-900446C8E5D1}"/>
                </a:ext>
              </a:extLst>
            </p:cNvPr>
            <p:cNvSpPr/>
            <p:nvPr/>
          </p:nvSpPr>
          <p:spPr>
            <a:xfrm>
              <a:off x="793789" y="4867198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285750" indent="-285750" algn="l">
                <a:lnSpc>
                  <a:spcPts val="2850"/>
                </a:lnSpc>
                <a:buSzPct val="100000"/>
                <a:buFont typeface="Arial" panose="020B0604020202020204" pitchFamily="34" charset="0"/>
                <a:buChar char="•"/>
              </a:pP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dim_date</a:t>
              </a:r>
              <a:r>
                <a:rPr lang="en-US" sz="1750" dirty="0">
                  <a:solidFill>
                    <a:schemeClr val="bg1"/>
                  </a:solidFill>
                  <a:latin typeface="Instrument Sans Medium" pitchFamily="34" charset="0"/>
                </a:rPr>
                <a:t>                               </a:t>
              </a:r>
            </a:p>
          </p:txBody>
        </p:sp>
        <p:sp>
          <p:nvSpPr>
            <p:cNvPr id="17" name="Text 3">
              <a:extLst>
                <a:ext uri="{FF2B5EF4-FFF2-40B4-BE49-F238E27FC236}">
                  <a16:creationId xmlns:a16="http://schemas.microsoft.com/office/drawing/2014/main" id="{BC2716FF-39E7-C0ED-6CE7-D90745E98211}"/>
                </a:ext>
              </a:extLst>
            </p:cNvPr>
            <p:cNvSpPr/>
            <p:nvPr/>
          </p:nvSpPr>
          <p:spPr>
            <a:xfrm>
              <a:off x="793790" y="5814960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Char char="•"/>
              </a:pP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dim_policies</a:t>
              </a:r>
              <a:endParaRPr lang="en-US" sz="1750" dirty="0">
                <a:solidFill>
                  <a:schemeClr val="bg1"/>
                </a:solidFill>
                <a:latin typeface="Instrument Sans Medium" pitchFamily="34" charset="0"/>
              </a:endParaRPr>
            </a:p>
          </p:txBody>
        </p:sp>
        <p:sp>
          <p:nvSpPr>
            <p:cNvPr id="22" name="Text 3">
              <a:extLst>
                <a:ext uri="{FF2B5EF4-FFF2-40B4-BE49-F238E27FC236}">
                  <a16:creationId xmlns:a16="http://schemas.microsoft.com/office/drawing/2014/main" id="{9D86B7D2-E260-0B32-A6A6-E202026E1B70}"/>
                </a:ext>
              </a:extLst>
            </p:cNvPr>
            <p:cNvSpPr/>
            <p:nvPr/>
          </p:nvSpPr>
          <p:spPr>
            <a:xfrm>
              <a:off x="793787" y="5341079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Char char="•"/>
              </a:pP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dim_customer</a:t>
              </a:r>
              <a:endParaRPr lang="en-US" sz="1750" dirty="0">
                <a:solidFill>
                  <a:schemeClr val="bg1"/>
                </a:solidFill>
                <a:latin typeface="Instrument Sans Medium" pitchFamily="34" charset="0"/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6E70A60-770B-3CF8-4A90-1424F3C8A352}"/>
              </a:ext>
            </a:extLst>
          </p:cNvPr>
          <p:cNvGrpSpPr/>
          <p:nvPr/>
        </p:nvGrpSpPr>
        <p:grpSpPr>
          <a:xfrm>
            <a:off x="793790" y="1859146"/>
            <a:ext cx="6244709" cy="1386245"/>
            <a:chOff x="793790" y="2306377"/>
            <a:chExt cx="6244709" cy="1386245"/>
          </a:xfrm>
        </p:grpSpPr>
        <p:sp>
          <p:nvSpPr>
            <p:cNvPr id="25" name="Text 1">
              <a:extLst>
                <a:ext uri="{FF2B5EF4-FFF2-40B4-BE49-F238E27FC236}">
                  <a16:creationId xmlns:a16="http://schemas.microsoft.com/office/drawing/2014/main" id="{686DFD52-77D9-603C-5205-49136E1B6E54}"/>
                </a:ext>
              </a:extLst>
            </p:cNvPr>
            <p:cNvSpPr/>
            <p:nvPr/>
          </p:nvSpPr>
          <p:spPr>
            <a:xfrm>
              <a:off x="793790" y="2306377"/>
              <a:ext cx="2835235" cy="354330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750"/>
                </a:lnSpc>
                <a:buNone/>
              </a:pPr>
              <a:r>
                <a:rPr lang="en-US" sz="2200" dirty="0">
                  <a:solidFill>
                    <a:srgbClr val="CBCCCE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Fact Tables</a:t>
              </a:r>
            </a:p>
          </p:txBody>
        </p:sp>
        <p:sp>
          <p:nvSpPr>
            <p:cNvPr id="26" name="Text 2">
              <a:extLst>
                <a:ext uri="{FF2B5EF4-FFF2-40B4-BE49-F238E27FC236}">
                  <a16:creationId xmlns:a16="http://schemas.microsoft.com/office/drawing/2014/main" id="{A809AE42-ABCF-ED4F-C178-5EBBB0758CB2}"/>
                </a:ext>
              </a:extLst>
            </p:cNvPr>
            <p:cNvSpPr/>
            <p:nvPr/>
          </p:nvSpPr>
          <p:spPr>
            <a:xfrm>
              <a:off x="793790" y="2887521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Char char="•"/>
              </a:pP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  <a:ea typeface="Instrument Sans Medium" pitchFamily="34" charset="-122"/>
                  <a:cs typeface="Instrument Sans Medium" pitchFamily="34" charset="-120"/>
                </a:rPr>
                <a:t>f</a:t>
              </a: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act_premiums</a:t>
              </a:r>
              <a:endParaRPr lang="en-US" sz="1750" dirty="0">
                <a:solidFill>
                  <a:schemeClr val="bg1"/>
                </a:solidFill>
                <a:latin typeface="Instrument Sans Medium" pitchFamily="34" charset="0"/>
              </a:endParaRPr>
            </a:p>
          </p:txBody>
        </p:sp>
        <p:sp>
          <p:nvSpPr>
            <p:cNvPr id="27" name="Text 3">
              <a:extLst>
                <a:ext uri="{FF2B5EF4-FFF2-40B4-BE49-F238E27FC236}">
                  <a16:creationId xmlns:a16="http://schemas.microsoft.com/office/drawing/2014/main" id="{C3F465FA-1A6B-A611-22F6-EC23812CC222}"/>
                </a:ext>
              </a:extLst>
            </p:cNvPr>
            <p:cNvSpPr/>
            <p:nvPr/>
          </p:nvSpPr>
          <p:spPr>
            <a:xfrm>
              <a:off x="793790" y="3329719"/>
              <a:ext cx="6244709" cy="362903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342900" indent="-342900" algn="l">
                <a:lnSpc>
                  <a:spcPts val="2850"/>
                </a:lnSpc>
                <a:buSzPct val="100000"/>
                <a:buChar char="•"/>
              </a:pPr>
              <a:r>
                <a:rPr lang="en-US" sz="1750" dirty="0" err="1">
                  <a:solidFill>
                    <a:schemeClr val="bg1"/>
                  </a:solidFill>
                  <a:latin typeface="Instrument Sans Medium" pitchFamily="34" charset="0"/>
                </a:rPr>
                <a:t>fact_settlements</a:t>
              </a:r>
              <a:endParaRPr lang="en-US" sz="1750" dirty="0">
                <a:solidFill>
                  <a:schemeClr val="bg1"/>
                </a:solidFill>
                <a:latin typeface="Instrument Sans Medium" pitchFamily="34" charset="0"/>
              </a:endParaRPr>
            </a:p>
          </p:txBody>
        </p:sp>
      </p:grpSp>
      <p:pic>
        <p:nvPicPr>
          <p:cNvPr id="29" name="Picture 28" descr="A screenshot of a computer screen">
            <a:extLst>
              <a:ext uri="{FF2B5EF4-FFF2-40B4-BE49-F238E27FC236}">
                <a16:creationId xmlns:a16="http://schemas.microsoft.com/office/drawing/2014/main" id="{80B47AE4-8D3C-31EA-5C39-B041C3359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3283" y="2133015"/>
            <a:ext cx="8677260" cy="409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688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D3308-A468-76E9-1A6D-5416C0AC2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5BB62AD-130A-3D25-DAC9-16EB63D14A3F}"/>
              </a:ext>
            </a:extLst>
          </p:cNvPr>
          <p:cNvSpPr/>
          <p:nvPr/>
        </p:nvSpPr>
        <p:spPr>
          <a:xfrm>
            <a:off x="12812487" y="7728857"/>
            <a:ext cx="1817914" cy="500743"/>
          </a:xfrm>
          <a:prstGeom prst="rect">
            <a:avLst/>
          </a:prstGeom>
          <a:solidFill>
            <a:srgbClr val="2A2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computer">
            <a:extLst>
              <a:ext uri="{FF2B5EF4-FFF2-40B4-BE49-F238E27FC236}">
                <a16:creationId xmlns:a16="http://schemas.microsoft.com/office/drawing/2014/main" id="{BD29D2A9-FA29-9492-674E-B877F94790F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949" b="1084"/>
          <a:stretch/>
        </p:blipFill>
        <p:spPr>
          <a:xfrm>
            <a:off x="68707" y="83634"/>
            <a:ext cx="14492985" cy="806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195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0B4699-696A-09FE-48C4-E0A5E29EE6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F99D510-CC6C-8A0E-8AAE-56406DC8DDDA}"/>
              </a:ext>
            </a:extLst>
          </p:cNvPr>
          <p:cNvSpPr/>
          <p:nvPr/>
        </p:nvSpPr>
        <p:spPr>
          <a:xfrm>
            <a:off x="12812487" y="7728857"/>
            <a:ext cx="1817914" cy="500743"/>
          </a:xfrm>
          <a:prstGeom prst="rect">
            <a:avLst/>
          </a:prstGeom>
          <a:solidFill>
            <a:srgbClr val="2A2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">
            <a:extLst>
              <a:ext uri="{FF2B5EF4-FFF2-40B4-BE49-F238E27FC236}">
                <a16:creationId xmlns:a16="http://schemas.microsoft.com/office/drawing/2014/main" id="{D08C9E78-9F2D-8B7C-EE93-2B03D49561B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112" b="1587"/>
          <a:stretch/>
        </p:blipFill>
        <p:spPr>
          <a:xfrm>
            <a:off x="68707" y="111034"/>
            <a:ext cx="14492985" cy="80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2395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E5C57F-62AA-A733-6ABB-8879DC31FF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4D3929F-04E3-9D9E-BBEA-655C52603DA5}"/>
              </a:ext>
            </a:extLst>
          </p:cNvPr>
          <p:cNvSpPr/>
          <p:nvPr/>
        </p:nvSpPr>
        <p:spPr>
          <a:xfrm>
            <a:off x="12812487" y="7728857"/>
            <a:ext cx="1817914" cy="500743"/>
          </a:xfrm>
          <a:prstGeom prst="rect">
            <a:avLst/>
          </a:prstGeom>
          <a:solidFill>
            <a:srgbClr val="2A2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screenshot of a computer">
            <a:extLst>
              <a:ext uri="{FF2B5EF4-FFF2-40B4-BE49-F238E27FC236}">
                <a16:creationId xmlns:a16="http://schemas.microsoft.com/office/drawing/2014/main" id="{4ABAFD02-E477-F962-0F0B-9B8940F2800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29" b="1270"/>
          <a:stretch/>
        </p:blipFill>
        <p:spPr>
          <a:xfrm>
            <a:off x="68707" y="111034"/>
            <a:ext cx="14492985" cy="8007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944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1B884D-D345-C584-5DC6-969BA44204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B98A139E-7042-0D09-B95B-26FAC5A73B0D}"/>
              </a:ext>
            </a:extLst>
          </p:cNvPr>
          <p:cNvSpPr/>
          <p:nvPr/>
        </p:nvSpPr>
        <p:spPr>
          <a:xfrm>
            <a:off x="680799" y="534948"/>
            <a:ext cx="7782401" cy="87368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750"/>
              </a:lnSpc>
              <a:buNone/>
            </a:pPr>
            <a:r>
              <a:rPr lang="en-US" sz="3500" b="1" dirty="0">
                <a:solidFill>
                  <a:srgbClr val="B6B6B6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Key Insights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23DA3BA-D77D-C28F-E16D-815E4AA2B995}"/>
              </a:ext>
            </a:extLst>
          </p:cNvPr>
          <p:cNvGrpSpPr/>
          <p:nvPr/>
        </p:nvGrpSpPr>
        <p:grpSpPr>
          <a:xfrm>
            <a:off x="680799" y="1344033"/>
            <a:ext cx="13066753" cy="1230057"/>
            <a:chOff x="680799" y="1610678"/>
            <a:chExt cx="13066753" cy="1230057"/>
          </a:xfrm>
        </p:grpSpPr>
        <p:sp>
          <p:nvSpPr>
            <p:cNvPr id="4" name="Shape 1">
              <a:extLst>
                <a:ext uri="{FF2B5EF4-FFF2-40B4-BE49-F238E27FC236}">
                  <a16:creationId xmlns:a16="http://schemas.microsoft.com/office/drawing/2014/main" id="{4745C400-4BC6-2D6C-DFF3-34D77D249271}"/>
                </a:ext>
              </a:extLst>
            </p:cNvPr>
            <p:cNvSpPr/>
            <p:nvPr/>
          </p:nvSpPr>
          <p:spPr>
            <a:xfrm>
              <a:off x="680799" y="1610678"/>
              <a:ext cx="13066753" cy="1230057"/>
            </a:xfrm>
            <a:prstGeom prst="roundRect">
              <a:avLst>
                <a:gd name="adj" fmla="val 7193"/>
              </a:avLst>
            </a:prstGeom>
            <a:solidFill>
              <a:srgbClr val="3D3D42"/>
            </a:solidFill>
            <a:ln w="7620">
              <a:solidFill>
                <a:srgbClr val="56565B"/>
              </a:solidFill>
              <a:prstDash val="solid"/>
            </a:ln>
          </p:spPr>
        </p:sp>
        <p:sp>
          <p:nvSpPr>
            <p:cNvPr id="5" name="Text 2">
              <a:extLst>
                <a:ext uri="{FF2B5EF4-FFF2-40B4-BE49-F238E27FC236}">
                  <a16:creationId xmlns:a16="http://schemas.microsoft.com/office/drawing/2014/main" id="{841B6409-78DB-220A-A88B-752890DAE8FD}"/>
                </a:ext>
              </a:extLst>
            </p:cNvPr>
            <p:cNvSpPr/>
            <p:nvPr/>
          </p:nvSpPr>
          <p:spPr>
            <a:xfrm>
              <a:off x="882848" y="1678841"/>
              <a:ext cx="4192847" cy="30384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350"/>
                </a:lnSpc>
                <a:buNone/>
              </a:pPr>
              <a:r>
                <a:rPr lang="en-US" sz="2000" dirty="0">
                  <a:solidFill>
                    <a:schemeClr val="bg1">
                      <a:lumMod val="75000"/>
                    </a:scheme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1. Business Performance:</a:t>
              </a:r>
            </a:p>
          </p:txBody>
        </p:sp>
        <p:sp>
          <p:nvSpPr>
            <p:cNvPr id="6" name="Text 3">
              <a:extLst>
                <a:ext uri="{FF2B5EF4-FFF2-40B4-BE49-F238E27FC236}">
                  <a16:creationId xmlns:a16="http://schemas.microsoft.com/office/drawing/2014/main" id="{7D98CE23-E272-7706-D519-D5947977E56D}"/>
                </a:ext>
              </a:extLst>
            </p:cNvPr>
            <p:cNvSpPr/>
            <p:nvPr/>
          </p:nvSpPr>
          <p:spPr>
            <a:xfrm>
              <a:off x="1192814" y="2050852"/>
              <a:ext cx="9338284" cy="63145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>
                <a:lnSpc>
                  <a:spcPts val="2450"/>
                </a:lnSpc>
              </a:pPr>
              <a:r>
                <a:rPr lang="en-US" sz="1500" dirty="0">
                  <a:solidFill>
                    <a:schemeClr val="bg1"/>
                  </a:solidFill>
                  <a:latin typeface="Instrument Sans Medium" pitchFamily="34" charset="0"/>
                </a:rPr>
                <a:t>Shield Insurance generated ₹989.25M in revenue from 26,841 customers. </a:t>
              </a:r>
            </a:p>
            <a:p>
              <a:pPr>
                <a:lnSpc>
                  <a:spcPts val="2450"/>
                </a:lnSpc>
              </a:pPr>
              <a:r>
                <a:rPr lang="en-US" sz="1500" dirty="0">
                  <a:solidFill>
                    <a:schemeClr val="bg1"/>
                  </a:solidFill>
                  <a:latin typeface="Instrument Sans Medium" pitchFamily="34" charset="0"/>
                </a:rPr>
                <a:t>We see a daily revenue growth of ₹5.47M and customer growth of 148.29</a:t>
              </a: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.</a:t>
              </a:r>
              <a:endParaRPr lang="en-US" sz="1500" dirty="0">
                <a:solidFill>
                  <a:schemeClr val="bg1"/>
                </a:solidFill>
                <a:latin typeface="Instrument Sans Medium" pitchFamily="34" charset="0"/>
              </a:endParaRP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7E78DBC3-8117-4B92-A3F2-AFBFCE77982A}"/>
              </a:ext>
            </a:extLst>
          </p:cNvPr>
          <p:cNvSpPr/>
          <p:nvPr/>
        </p:nvSpPr>
        <p:spPr>
          <a:xfrm>
            <a:off x="12812487" y="7728857"/>
            <a:ext cx="1817914" cy="500743"/>
          </a:xfrm>
          <a:prstGeom prst="rect">
            <a:avLst/>
          </a:prstGeom>
          <a:solidFill>
            <a:srgbClr val="2A2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Shape 1">
            <a:extLst>
              <a:ext uri="{FF2B5EF4-FFF2-40B4-BE49-F238E27FC236}">
                <a16:creationId xmlns:a16="http://schemas.microsoft.com/office/drawing/2014/main" id="{25275137-994A-A163-FC47-BA192EDED757}"/>
              </a:ext>
            </a:extLst>
          </p:cNvPr>
          <p:cNvSpPr/>
          <p:nvPr/>
        </p:nvSpPr>
        <p:spPr>
          <a:xfrm>
            <a:off x="654691" y="2786978"/>
            <a:ext cx="13066753" cy="1230057"/>
          </a:xfrm>
          <a:prstGeom prst="roundRect">
            <a:avLst>
              <a:gd name="adj" fmla="val 719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3" name="Text 2">
            <a:extLst>
              <a:ext uri="{FF2B5EF4-FFF2-40B4-BE49-F238E27FC236}">
                <a16:creationId xmlns:a16="http://schemas.microsoft.com/office/drawing/2014/main" id="{0226CA5C-27FF-8A49-41B6-9C5399002A51}"/>
              </a:ext>
            </a:extLst>
          </p:cNvPr>
          <p:cNvSpPr/>
          <p:nvPr/>
        </p:nvSpPr>
        <p:spPr>
          <a:xfrm>
            <a:off x="856740" y="2855141"/>
            <a:ext cx="419284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Top Cities Driving Revenue:</a:t>
            </a:r>
          </a:p>
        </p:txBody>
      </p:sp>
      <p:sp>
        <p:nvSpPr>
          <p:cNvPr id="24" name="Text 3">
            <a:extLst>
              <a:ext uri="{FF2B5EF4-FFF2-40B4-BE49-F238E27FC236}">
                <a16:creationId xmlns:a16="http://schemas.microsoft.com/office/drawing/2014/main" id="{9EF6F587-F2D2-BEDE-EA8A-9B2471264716}"/>
              </a:ext>
            </a:extLst>
          </p:cNvPr>
          <p:cNvSpPr/>
          <p:nvPr/>
        </p:nvSpPr>
        <p:spPr>
          <a:xfrm>
            <a:off x="1166706" y="3227152"/>
            <a:ext cx="9338284" cy="6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chemeClr val="bg1"/>
                </a:solidFill>
                <a:latin typeface="Instrument Sans Medium" pitchFamily="34" charset="0"/>
              </a:rPr>
              <a:t>Delhi NCR, Mumbai, and Hyderabad lead the way, contributing 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chemeClr val="bg1"/>
                </a:solidFill>
                <a:latin typeface="Instrument Sans Medium" pitchFamily="34" charset="0"/>
              </a:rPr>
              <a:t>over 80% of total revenue. Delhi NCR is at the forefront with ₹401.57M.</a:t>
            </a:r>
          </a:p>
        </p:txBody>
      </p:sp>
      <p:sp>
        <p:nvSpPr>
          <p:cNvPr id="25" name="Shape 1">
            <a:extLst>
              <a:ext uri="{FF2B5EF4-FFF2-40B4-BE49-F238E27FC236}">
                <a16:creationId xmlns:a16="http://schemas.microsoft.com/office/drawing/2014/main" id="{54625D35-1B70-D0F2-32CA-7E573BA349B5}"/>
              </a:ext>
            </a:extLst>
          </p:cNvPr>
          <p:cNvSpPr/>
          <p:nvPr/>
        </p:nvSpPr>
        <p:spPr>
          <a:xfrm>
            <a:off x="680799" y="4212566"/>
            <a:ext cx="13066753" cy="1230057"/>
          </a:xfrm>
          <a:prstGeom prst="roundRect">
            <a:avLst>
              <a:gd name="adj" fmla="val 719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6" name="Text 2">
            <a:extLst>
              <a:ext uri="{FF2B5EF4-FFF2-40B4-BE49-F238E27FC236}">
                <a16:creationId xmlns:a16="http://schemas.microsoft.com/office/drawing/2014/main" id="{BBF950BE-5FC6-C1D7-2FF6-CAD2025190F4}"/>
              </a:ext>
            </a:extLst>
          </p:cNvPr>
          <p:cNvSpPr/>
          <p:nvPr/>
        </p:nvSpPr>
        <p:spPr>
          <a:xfrm>
            <a:off x="882848" y="4280729"/>
            <a:ext cx="419284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Customer Demographics:</a:t>
            </a:r>
          </a:p>
        </p:txBody>
      </p:sp>
      <p:sp>
        <p:nvSpPr>
          <p:cNvPr id="27" name="Text 3">
            <a:extLst>
              <a:ext uri="{FF2B5EF4-FFF2-40B4-BE49-F238E27FC236}">
                <a16:creationId xmlns:a16="http://schemas.microsoft.com/office/drawing/2014/main" id="{B1FB0C8F-4958-DB46-123E-BD55FA3A0A06}"/>
              </a:ext>
            </a:extLst>
          </p:cNvPr>
          <p:cNvSpPr/>
          <p:nvPr/>
        </p:nvSpPr>
        <p:spPr>
          <a:xfrm>
            <a:off x="1192814" y="4652740"/>
            <a:ext cx="9338284" cy="6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chemeClr val="bg1"/>
                </a:solidFill>
                <a:latin typeface="Instrument Sans Medium" pitchFamily="34" charset="0"/>
              </a:rPr>
              <a:t>The 31-40 age group is our highest revenue contributor at ₹335.72M, 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chemeClr val="bg1"/>
                </a:solidFill>
                <a:latin typeface="Instrument Sans Medium" pitchFamily="34" charset="0"/>
              </a:rPr>
              <a:t>followed by the 41-50 and 65+ age groups.</a:t>
            </a:r>
          </a:p>
        </p:txBody>
      </p:sp>
      <p:sp>
        <p:nvSpPr>
          <p:cNvPr id="28" name="Shape 1">
            <a:extLst>
              <a:ext uri="{FF2B5EF4-FFF2-40B4-BE49-F238E27FC236}">
                <a16:creationId xmlns:a16="http://schemas.microsoft.com/office/drawing/2014/main" id="{20E6EAD4-6795-7668-B5E3-8FBDA0A28300}"/>
              </a:ext>
            </a:extLst>
          </p:cNvPr>
          <p:cNvSpPr/>
          <p:nvPr/>
        </p:nvSpPr>
        <p:spPr>
          <a:xfrm>
            <a:off x="680799" y="5596626"/>
            <a:ext cx="13066753" cy="1230057"/>
          </a:xfrm>
          <a:prstGeom prst="roundRect">
            <a:avLst>
              <a:gd name="adj" fmla="val 719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9" name="Text 2">
            <a:extLst>
              <a:ext uri="{FF2B5EF4-FFF2-40B4-BE49-F238E27FC236}">
                <a16:creationId xmlns:a16="http://schemas.microsoft.com/office/drawing/2014/main" id="{82312F67-8C46-A3A2-2FF6-F06B42BEBCB5}"/>
              </a:ext>
            </a:extLst>
          </p:cNvPr>
          <p:cNvSpPr/>
          <p:nvPr/>
        </p:nvSpPr>
        <p:spPr>
          <a:xfrm>
            <a:off x="882848" y="5664789"/>
            <a:ext cx="419284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4. Sales Channels:</a:t>
            </a:r>
          </a:p>
        </p:txBody>
      </p:sp>
      <p:sp>
        <p:nvSpPr>
          <p:cNvPr id="30" name="Text 3">
            <a:extLst>
              <a:ext uri="{FF2B5EF4-FFF2-40B4-BE49-F238E27FC236}">
                <a16:creationId xmlns:a16="http://schemas.microsoft.com/office/drawing/2014/main" id="{2A35B6FD-ED3C-C05B-A2EB-27270D753811}"/>
              </a:ext>
            </a:extLst>
          </p:cNvPr>
          <p:cNvSpPr/>
          <p:nvPr/>
        </p:nvSpPr>
        <p:spPr>
          <a:xfrm>
            <a:off x="1192814" y="6036800"/>
            <a:ext cx="9338284" cy="6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chemeClr val="bg1"/>
                </a:solidFill>
                <a:latin typeface="Instrument Sans Medium" pitchFamily="34" charset="0"/>
              </a:rPr>
              <a:t>Offline channels dominate with ₹703.65M in revenue, especially 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chemeClr val="bg1"/>
                </a:solidFill>
                <a:latin typeface="Instrument Sans Medium" pitchFamily="34" charset="0"/>
              </a:rPr>
              <a:t>Offline-Agent sales at ₹550.8M. Online sales contribute ₹285.6M.</a:t>
            </a:r>
          </a:p>
        </p:txBody>
      </p:sp>
      <p:sp>
        <p:nvSpPr>
          <p:cNvPr id="31" name="Shape 1">
            <a:extLst>
              <a:ext uri="{FF2B5EF4-FFF2-40B4-BE49-F238E27FC236}">
                <a16:creationId xmlns:a16="http://schemas.microsoft.com/office/drawing/2014/main" id="{48E1DC1E-A848-25DE-309D-942621E2AE39}"/>
              </a:ext>
            </a:extLst>
          </p:cNvPr>
          <p:cNvSpPr/>
          <p:nvPr/>
        </p:nvSpPr>
        <p:spPr>
          <a:xfrm>
            <a:off x="680799" y="6894846"/>
            <a:ext cx="13066753" cy="1230057"/>
          </a:xfrm>
          <a:prstGeom prst="roundRect">
            <a:avLst>
              <a:gd name="adj" fmla="val 7193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32" name="Text 2">
            <a:extLst>
              <a:ext uri="{FF2B5EF4-FFF2-40B4-BE49-F238E27FC236}">
                <a16:creationId xmlns:a16="http://schemas.microsoft.com/office/drawing/2014/main" id="{A1050560-5CB5-CAF7-60F5-0B156E294D68}"/>
              </a:ext>
            </a:extLst>
          </p:cNvPr>
          <p:cNvSpPr/>
          <p:nvPr/>
        </p:nvSpPr>
        <p:spPr>
          <a:xfrm>
            <a:off x="882848" y="6963009"/>
            <a:ext cx="4192847" cy="3038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5. Customer Acquisition Trends:</a:t>
            </a:r>
          </a:p>
        </p:txBody>
      </p:sp>
      <p:sp>
        <p:nvSpPr>
          <p:cNvPr id="33" name="Text 3">
            <a:extLst>
              <a:ext uri="{FF2B5EF4-FFF2-40B4-BE49-F238E27FC236}">
                <a16:creationId xmlns:a16="http://schemas.microsoft.com/office/drawing/2014/main" id="{4D98173D-BAF2-9632-0D20-66788ADD8E01}"/>
              </a:ext>
            </a:extLst>
          </p:cNvPr>
          <p:cNvSpPr/>
          <p:nvPr/>
        </p:nvSpPr>
        <p:spPr>
          <a:xfrm>
            <a:off x="1192814" y="7335020"/>
            <a:ext cx="9338284" cy="631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50"/>
              </a:lnSpc>
            </a:pPr>
            <a:r>
              <a:rPr lang="en-US" sz="1500" dirty="0">
                <a:solidFill>
                  <a:schemeClr val="bg1"/>
                </a:solidFill>
                <a:latin typeface="Instrument Sans Medium" pitchFamily="34" charset="0"/>
              </a:rPr>
              <a:t>March 2023 saw the highest customer acquisition, but new customer growth has slowed in the</a:t>
            </a:r>
          </a:p>
          <a:p>
            <a:pPr>
              <a:lnSpc>
                <a:spcPts val="2450"/>
              </a:lnSpc>
            </a:pPr>
            <a:r>
              <a:rPr lang="en-US" sz="1500" dirty="0">
                <a:solidFill>
                  <a:schemeClr val="bg1"/>
                </a:solidFill>
                <a:latin typeface="Instrument Sans Medium" pitchFamily="34" charset="0"/>
              </a:rPr>
              <a:t> following months, indicating seasonal fluctuations.</a:t>
            </a:r>
          </a:p>
        </p:txBody>
      </p:sp>
    </p:spTree>
    <p:extLst>
      <p:ext uri="{BB962C8B-B14F-4D97-AF65-F5344CB8AC3E}">
        <p14:creationId xmlns:p14="http://schemas.microsoft.com/office/powerpoint/2010/main" val="3188317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65580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485" y="2739934"/>
            <a:ext cx="13143309" cy="7570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3500" b="1" dirty="0">
                <a:solidFill>
                  <a:srgbClr val="CBCCC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Recommendations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B569D06-F08D-6D21-E7FD-EE1D7475909F}"/>
              </a:ext>
            </a:extLst>
          </p:cNvPr>
          <p:cNvGrpSpPr/>
          <p:nvPr/>
        </p:nvGrpSpPr>
        <p:grpSpPr>
          <a:xfrm>
            <a:off x="294493" y="3581127"/>
            <a:ext cx="4381024" cy="2814392"/>
            <a:chOff x="743545" y="3689925"/>
            <a:chExt cx="4381024" cy="2814392"/>
          </a:xfrm>
        </p:grpSpPr>
        <p:pic>
          <p:nvPicPr>
            <p:cNvPr id="4" name="Image 1" descr="preencoded.png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3545" y="3689925"/>
              <a:ext cx="4381024" cy="849749"/>
            </a:xfrm>
            <a:prstGeom prst="rect">
              <a:avLst/>
            </a:prstGeom>
          </p:spPr>
        </p:pic>
        <p:sp>
          <p:nvSpPr>
            <p:cNvPr id="5" name="Text 1"/>
            <p:cNvSpPr/>
            <p:nvPr/>
          </p:nvSpPr>
          <p:spPr>
            <a:xfrm>
              <a:off x="955953" y="4858285"/>
              <a:ext cx="3719564" cy="3319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2000" dirty="0">
                  <a:solidFill>
                    <a:srgbClr val="CFD0D8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Enhance Digital Sales Strategies:</a:t>
              </a:r>
            </a:p>
          </p:txBody>
        </p:sp>
        <p:sp>
          <p:nvSpPr>
            <p:cNvPr id="6" name="Text 2"/>
            <p:cNvSpPr/>
            <p:nvPr/>
          </p:nvSpPr>
          <p:spPr>
            <a:xfrm>
              <a:off x="955953" y="5317629"/>
              <a:ext cx="3956209" cy="1186688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Improve the mobile app experience</a:t>
              </a:r>
            </a:p>
            <a:p>
              <a:pPr marL="0" indent="0" algn="l">
                <a:lnSpc>
                  <a:spcPts val="2650"/>
                </a:lnSpc>
                <a:buNone/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 and offer exclusive online discounts to</a:t>
              </a:r>
            </a:p>
            <a:p>
              <a:pPr marL="0" indent="0" algn="l">
                <a:lnSpc>
                  <a:spcPts val="2650"/>
                </a:lnSpc>
                <a:buNone/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boost online sales (currently ₹285.6M).</a:t>
              </a:r>
              <a:endParaRPr lang="en-US" sz="1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63F465D-6051-17D1-618C-479DA2AF76FB}"/>
              </a:ext>
            </a:extLst>
          </p:cNvPr>
          <p:cNvGrpSpPr/>
          <p:nvPr/>
        </p:nvGrpSpPr>
        <p:grpSpPr>
          <a:xfrm>
            <a:off x="4941385" y="3581127"/>
            <a:ext cx="4381143" cy="3107690"/>
            <a:chOff x="5124569" y="3689925"/>
            <a:chExt cx="4381143" cy="3107690"/>
          </a:xfrm>
        </p:grpSpPr>
        <p:pic>
          <p:nvPicPr>
            <p:cNvPr id="7" name="Image 2" descr="preencoded.png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24569" y="3689925"/>
              <a:ext cx="4381143" cy="849749"/>
            </a:xfrm>
            <a:prstGeom prst="rect">
              <a:avLst/>
            </a:prstGeom>
          </p:spPr>
        </p:pic>
        <p:sp>
          <p:nvSpPr>
            <p:cNvPr id="8" name="Text 3"/>
            <p:cNvSpPr/>
            <p:nvPr/>
          </p:nvSpPr>
          <p:spPr>
            <a:xfrm>
              <a:off x="5336976" y="4858285"/>
              <a:ext cx="3565483" cy="3319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2000" dirty="0">
                  <a:solidFill>
                    <a:srgbClr val="CFD0D8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Target High-Value Age Groups:</a:t>
              </a:r>
            </a:p>
          </p:txBody>
        </p:sp>
        <p:sp>
          <p:nvSpPr>
            <p:cNvPr id="9" name="Text 4"/>
            <p:cNvSpPr/>
            <p:nvPr/>
          </p:nvSpPr>
          <p:spPr>
            <a:xfrm>
              <a:off x="5336977" y="5317629"/>
              <a:ext cx="3956328" cy="147998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285750" indent="-285750" algn="l">
                <a:lnSpc>
                  <a:spcPts val="265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Focus on the 31-40 &amp; 41-50 age</a:t>
              </a:r>
            </a:p>
            <a:p>
              <a:pPr algn="l">
                <a:lnSpc>
                  <a:spcPts val="2650"/>
                </a:lnSpc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 groups, which contribute 55% of revenue.</a:t>
              </a:r>
            </a:p>
            <a:p>
              <a:pPr marL="285750" indent="-285750" algn="l">
                <a:lnSpc>
                  <a:spcPts val="2650"/>
                </a:lnSpc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Tailor insurance plans for the growing</a:t>
              </a:r>
            </a:p>
            <a:p>
              <a:pPr algn="l">
                <a:lnSpc>
                  <a:spcPts val="2650"/>
                </a:lnSpc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 65+ segment (₹193.77M revenue).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9821781-065F-EB07-B0B1-4F095886A21A}"/>
              </a:ext>
            </a:extLst>
          </p:cNvPr>
          <p:cNvGrpSpPr/>
          <p:nvPr/>
        </p:nvGrpSpPr>
        <p:grpSpPr>
          <a:xfrm>
            <a:off x="9588396" y="3581127"/>
            <a:ext cx="4381143" cy="3107690"/>
            <a:chOff x="9505712" y="3689925"/>
            <a:chExt cx="4381143" cy="3107690"/>
          </a:xfrm>
        </p:grpSpPr>
        <p:pic>
          <p:nvPicPr>
            <p:cNvPr id="10" name="Image 3" descr="preencoded.png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505712" y="3689925"/>
              <a:ext cx="4381143" cy="849749"/>
            </a:xfrm>
            <a:prstGeom prst="rect">
              <a:avLst/>
            </a:prstGeom>
          </p:spPr>
        </p:pic>
        <p:sp>
          <p:nvSpPr>
            <p:cNvPr id="11" name="Text 5"/>
            <p:cNvSpPr/>
            <p:nvPr/>
          </p:nvSpPr>
          <p:spPr>
            <a:xfrm>
              <a:off x="9718119" y="4858285"/>
              <a:ext cx="3565482" cy="33194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00"/>
                </a:lnSpc>
                <a:buNone/>
              </a:pPr>
              <a:r>
                <a:rPr lang="en-US" sz="2000" dirty="0">
                  <a:solidFill>
                    <a:srgbClr val="CFD0D8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Expand in High-Growth Cities:</a:t>
              </a:r>
            </a:p>
          </p:txBody>
        </p:sp>
        <p:sp>
          <p:nvSpPr>
            <p:cNvPr id="12" name="Text 6"/>
            <p:cNvSpPr/>
            <p:nvPr/>
          </p:nvSpPr>
          <p:spPr>
            <a:xfrm>
              <a:off x="9718119" y="5317629"/>
              <a:ext cx="3956328" cy="1479986"/>
            </a:xfrm>
            <a:prstGeom prst="rect">
              <a:avLst/>
            </a:prstGeom>
            <a:noFill/>
            <a:ln/>
          </p:spPr>
          <p:txBody>
            <a:bodyPr wrap="none" lIns="0" tIns="0" rIns="0" bIns="0" rtlCol="0" anchor="t"/>
            <a:lstStyle/>
            <a:p>
              <a:pPr marL="0" indent="0" algn="l">
                <a:lnSpc>
                  <a:spcPts val="2650"/>
                </a:lnSpc>
                <a:buNone/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Increase marketing efforts in Delhi NCR,</a:t>
              </a:r>
            </a:p>
            <a:p>
              <a:pPr marL="0" indent="0" algn="l">
                <a:lnSpc>
                  <a:spcPts val="2650"/>
                </a:lnSpc>
                <a:buNone/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 Mumbai, and Hyderabad, contributing </a:t>
              </a:r>
            </a:p>
            <a:p>
              <a:pPr marL="0" indent="0" algn="l">
                <a:lnSpc>
                  <a:spcPts val="2650"/>
                </a:lnSpc>
                <a:buNone/>
              </a:pPr>
              <a:r>
                <a:rPr lang="en-US" sz="1600" dirty="0">
                  <a:solidFill>
                    <a:schemeClr val="bg1"/>
                  </a:solidFill>
                  <a:latin typeface="Instrument Sans Medium" pitchFamily="34" charset="0"/>
                </a:rPr>
                <a:t>over 80% of revenue.</a:t>
              </a:r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C031884-48F2-BCB2-EB5B-98F76A811230}"/>
              </a:ext>
            </a:extLst>
          </p:cNvPr>
          <p:cNvSpPr/>
          <p:nvPr/>
        </p:nvSpPr>
        <p:spPr>
          <a:xfrm>
            <a:off x="12765490" y="7705512"/>
            <a:ext cx="1817914" cy="500743"/>
          </a:xfrm>
          <a:prstGeom prst="rect">
            <a:avLst/>
          </a:prstGeom>
          <a:solidFill>
            <a:srgbClr val="2A2A2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431</Words>
  <Application>Microsoft Office PowerPoint</Application>
  <PresentationFormat>Custom</PresentationFormat>
  <Paragraphs>72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Instrument Sans Medium</vt:lpstr>
      <vt:lpstr>Arial</vt:lpstr>
      <vt:lpstr>Verdana</vt:lpstr>
      <vt:lpstr>Tahoma</vt:lpstr>
      <vt:lpstr>Instrument Sans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Monis</cp:lastModifiedBy>
  <cp:revision>27</cp:revision>
  <dcterms:created xsi:type="dcterms:W3CDTF">2025-03-21T03:29:36Z</dcterms:created>
  <dcterms:modified xsi:type="dcterms:W3CDTF">2025-03-21T12:00:26Z</dcterms:modified>
</cp:coreProperties>
</file>